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80" r:id="rId2"/>
    <p:sldId id="308" r:id="rId3"/>
    <p:sldId id="309" r:id="rId4"/>
    <p:sldId id="303" r:id="rId5"/>
    <p:sldId id="306" r:id="rId6"/>
    <p:sldId id="311" r:id="rId7"/>
    <p:sldId id="313" r:id="rId8"/>
    <p:sldId id="314" r:id="rId9"/>
    <p:sldId id="315" r:id="rId1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EA3CF545-71CE-48EF-A7F5-143C6AB54D75}">
          <p14:sldIdLst>
            <p14:sldId id="280"/>
            <p14:sldId id="308"/>
            <p14:sldId id="309"/>
            <p14:sldId id="303"/>
            <p14:sldId id="306"/>
            <p14:sldId id="311"/>
            <p14:sldId id="313"/>
            <p14:sldId id="314"/>
            <p14:sldId id="315"/>
          </p14:sldIdLst>
        </p14:section>
        <p14:section name="Розділ без заголовка" id="{D6438405-AB50-4B20-BBAF-25C0A100276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A"/>
    <a:srgbClr val="FFA733"/>
    <a:srgbClr val="334286"/>
    <a:srgbClr val="DA0000"/>
    <a:srgbClr val="FFC32E"/>
    <a:srgbClr val="FFD365"/>
    <a:srgbClr val="E1D473"/>
    <a:srgbClr val="E1002B"/>
    <a:srgbClr val="0062BA"/>
    <a:srgbClr val="A21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6" autoAdjust="0"/>
    <p:restoredTop sz="97842" autoAdjust="0"/>
  </p:normalViewPr>
  <p:slideViewPr>
    <p:cSldViewPr snapToGrid="0" snapToObjects="1">
      <p:cViewPr varScale="1">
        <p:scale>
          <a:sx n="99" d="100"/>
          <a:sy n="99" d="100"/>
        </p:scale>
        <p:origin x="84" y="96"/>
      </p:cViewPr>
      <p:guideLst>
        <p:guide orient="horz" pos="142"/>
        <p:guide pos="1277"/>
        <p:guide pos="234"/>
        <p:guide orient="horz" pos="39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29.02.2024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EC475-6065-984E-8A7B-A4F90A032B8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30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.emf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6" name="wind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4" name="wind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4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4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7" name="wind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4" name="wind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6" name="wind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5" name="wind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accent1">
                  <a:lumMod val="40000"/>
                  <a:lumOff val="60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1" name="wind.wav"/>
          </p:stSnd>
        </p:sndAc>
      </p:transition>
    </mc:Choice>
    <mc:Fallback xmlns="">
      <p:transition advTm="33492">
        <p:cut/>
        <p:sndAc>
          <p:stSnd>
            <p:snd r:embed="rId3" name="wind.wav"/>
          </p:stSnd>
        </p:sndAc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20" name="wind.wav"/>
          </p:stSnd>
        </p:sndAc>
      </p:transition>
    </mc:Choice>
    <mc:Fallback xmlns="">
      <p:transition advTm="33492">
        <p:cut/>
        <p:sndAc>
          <p:stSnd>
            <p:snd r:embed="rId21" name="wind.wav"/>
          </p:stSnd>
        </p:sndAc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media" Target="../media/media2.wav"/><Relationship Id="rId7" Type="http://schemas.openxmlformats.org/officeDocument/2006/relationships/image" Target="../media/image9.emf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png"/><Relationship Id="rId4" Type="http://schemas.openxmlformats.org/officeDocument/2006/relationships/audio" Target="../media/media2.wav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.wav"/><Relationship Id="rId3" Type="http://schemas.microsoft.com/office/2007/relationships/media" Target="../media/media3.wav"/><Relationship Id="rId7" Type="http://schemas.openxmlformats.org/officeDocument/2006/relationships/image" Target="../media/image10.emf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.wav"/><Relationship Id="rId3" Type="http://schemas.microsoft.com/office/2007/relationships/media" Target="../media/media4.wav"/><Relationship Id="rId7" Type="http://schemas.openxmlformats.org/officeDocument/2006/relationships/image" Target="../media/image10.emf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6.png"/><Relationship Id="rId4" Type="http://schemas.openxmlformats.org/officeDocument/2006/relationships/audio" Target="../media/media4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wav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6.xml"/><Relationship Id="rId10" Type="http://schemas.openxmlformats.org/officeDocument/2006/relationships/audio" Target="../media/audio1.wav"/><Relationship Id="rId4" Type="http://schemas.openxmlformats.org/officeDocument/2006/relationships/audio" Target="../media/media5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wav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6.xml"/><Relationship Id="rId10" Type="http://schemas.openxmlformats.org/officeDocument/2006/relationships/audio" Target="../media/audio1.wav"/><Relationship Id="rId4" Type="http://schemas.openxmlformats.org/officeDocument/2006/relationships/audio" Target="../media/media6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7.wav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8.wav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9.wav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wav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9.png"/><Relationship Id="rId4" Type="http://schemas.openxmlformats.org/officeDocument/2006/relationships/audio" Target="../media/media10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791629" y="1066748"/>
            <a:ext cx="4691307" cy="3382294"/>
          </a:xfrm>
        </p:spPr>
        <p:txBody>
          <a:bodyPr/>
          <a:lstStyle/>
          <a:p>
            <a:pPr algn="ctr"/>
            <a:r>
              <a:rPr lang="ru-RU" sz="2500" dirty="0" smtClean="0">
                <a:solidFill>
                  <a:srgbClr val="DA0000"/>
                </a:solidFill>
              </a:rPr>
              <a:t>Форма №</a:t>
            </a:r>
            <a:r>
              <a:rPr lang="en-US" sz="2500" dirty="0" smtClean="0">
                <a:solidFill>
                  <a:srgbClr val="DA0000"/>
                </a:solidFill>
              </a:rPr>
              <a:t>4</a:t>
            </a:r>
            <a:r>
              <a:rPr lang="ru-RU" sz="2500" dirty="0" smtClean="0">
                <a:solidFill>
                  <a:srgbClr val="DA0000"/>
                </a:solidFill>
              </a:rPr>
              <a:t>-инновация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«</a:t>
            </a:r>
            <a:r>
              <a:rPr lang="ru-RU" sz="2000" dirty="0">
                <a:solidFill>
                  <a:srgbClr val="C00000"/>
                </a:solidFill>
              </a:rPr>
              <a:t>Сведения об инновационной деятельности </a:t>
            </a:r>
            <a:r>
              <a:rPr lang="ru-RU" sz="2000" dirty="0" smtClean="0">
                <a:solidFill>
                  <a:srgbClr val="C00000"/>
                </a:solidFill>
              </a:rPr>
              <a:t>организации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за </a:t>
            </a:r>
            <a:r>
              <a:rPr lang="ru-RU" sz="2000" dirty="0" smtClean="0">
                <a:solidFill>
                  <a:srgbClr val="C00000"/>
                </a:solidFill>
              </a:rPr>
              <a:t>2023 </a:t>
            </a:r>
            <a:r>
              <a:rPr lang="ru-RU" sz="2000" dirty="0">
                <a:solidFill>
                  <a:srgbClr val="C00000"/>
                </a:solidFill>
              </a:rPr>
              <a:t>год» 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endParaRPr lang="ru-RU" sz="2500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dirty="0" smtClean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(Утверждена приказом Росстата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 от 29.07.2022 №538)                                                     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B21AA30-BADC-4249-A20F-F150C90E1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702" y="5505133"/>
            <a:ext cx="375508" cy="3755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9DE13E1-CEDA-F24A-AB77-9B1F2E26A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9787" y="2014991"/>
            <a:ext cx="488861" cy="363154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="" xmlns:a16="http://schemas.microsoft.com/office/drawing/2014/main" id="{54DC0CE9-C08C-0C47-985C-B1EDEA90623E}"/>
              </a:ext>
            </a:extLst>
          </p:cNvPr>
          <p:cNvSpPr txBox="1"/>
          <p:nvPr/>
        </p:nvSpPr>
        <p:spPr>
          <a:xfrm>
            <a:off x="7415255" y="465185"/>
            <a:ext cx="4591688" cy="598112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6670">
              <a:spcBef>
                <a:spcPts val="1000"/>
              </a:spcBef>
            </a:pPr>
            <a:r>
              <a:rPr lang="ru-RU" sz="1900" spc="-10" dirty="0" smtClean="0">
                <a:solidFill>
                  <a:srgbClr val="E1002B"/>
                </a:solidFill>
                <a:latin typeface="Arial"/>
                <a:cs typeface="Arial"/>
              </a:rPr>
              <a:t>Подлежат наблюдению</a:t>
            </a:r>
            <a:r>
              <a:rPr lang="ru-RU" sz="2000" spc="-10" dirty="0" smtClean="0">
                <a:solidFill>
                  <a:srgbClr val="E1002B"/>
                </a:solidFill>
                <a:latin typeface="Arial"/>
                <a:cs typeface="Arial"/>
              </a:rPr>
              <a:t>: </a:t>
            </a:r>
          </a:p>
          <a:p>
            <a:pPr marL="26670">
              <a:spcBef>
                <a:spcPts val="1000"/>
              </a:spcBef>
            </a:pPr>
            <a:r>
              <a:rPr lang="ru-RU" sz="1600" spc="-10" dirty="0" smtClean="0">
                <a:solidFill>
                  <a:schemeClr val="tx2"/>
                </a:solidFill>
                <a:latin typeface="Arial"/>
                <a:cs typeface="Arial"/>
              </a:rPr>
              <a:t>юридические лица (кроме субъектов малого предпринимательства), осуществляющие экономическую деятельность (код согласно ОКВЭД 2): в секторах 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сельского хозяйства </a:t>
            </a:r>
            <a:r>
              <a:rPr lang="ru-RU" sz="1600" spc="-10" dirty="0">
                <a:solidFill>
                  <a:schemeClr val="tx2"/>
                </a:solidFill>
                <a:cs typeface="Arial"/>
              </a:rPr>
              <a:t>(А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); </a:t>
            </a:r>
            <a:r>
              <a:rPr lang="ru-RU" sz="1600" spc="-10" dirty="0" smtClean="0">
                <a:solidFill>
                  <a:schemeClr val="tx2"/>
                </a:solidFill>
                <a:latin typeface="Arial"/>
                <a:cs typeface="Arial"/>
              </a:rPr>
              <a:t>в промышленности (раздел В, С, Д, Е); 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издательской деятельности  (58</a:t>
            </a:r>
            <a:r>
              <a:rPr lang="ru-RU" sz="1600" spc="-10" dirty="0">
                <a:solidFill>
                  <a:schemeClr val="tx2"/>
                </a:solidFill>
                <a:cs typeface="Arial"/>
              </a:rPr>
              <a:t>); строительстве (</a:t>
            </a:r>
            <a:r>
              <a:rPr lang="en-US" sz="1600" spc="-10" dirty="0">
                <a:solidFill>
                  <a:schemeClr val="tx2"/>
                </a:solidFill>
                <a:cs typeface="Arial"/>
              </a:rPr>
              <a:t>F</a:t>
            </a:r>
            <a:r>
              <a:rPr lang="ru-RU" sz="1600" spc="-10" dirty="0">
                <a:solidFill>
                  <a:schemeClr val="tx2"/>
                </a:solidFill>
                <a:cs typeface="Arial"/>
              </a:rPr>
              <a:t>); 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сфере телекоммуникаций </a:t>
            </a:r>
            <a:r>
              <a:rPr lang="ru-RU" sz="1600" spc="-10" dirty="0" smtClean="0">
                <a:solidFill>
                  <a:schemeClr val="tx2"/>
                </a:solidFill>
                <a:latin typeface="Arial"/>
                <a:cs typeface="Arial"/>
              </a:rPr>
              <a:t>(61); сфере транспортировки и хранения (Н); разработки компьютерного программного обеспечения, консультационных услуг в этой </a:t>
            </a:r>
            <a:r>
              <a:rPr lang="ru-RU" sz="1600" spc="-10" dirty="0">
                <a:solidFill>
                  <a:schemeClr val="tx2"/>
                </a:solidFill>
                <a:cs typeface="Arial"/>
              </a:rPr>
              <a:t>области и 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других сопутствующих услуг (62); </a:t>
            </a:r>
            <a:r>
              <a:rPr lang="ru-RU" sz="1600" spc="-10" dirty="0" smtClean="0">
                <a:solidFill>
                  <a:schemeClr val="tx2"/>
                </a:solidFill>
                <a:latin typeface="Arial"/>
                <a:cs typeface="Arial"/>
              </a:rPr>
              <a:t>в области информационных технологий (63); в области права и бухгалтерского учета (69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); деятельности головных офисов; консультирования по вопросам управления (70); </a:t>
            </a:r>
            <a:r>
              <a:rPr lang="ru-RU" sz="1600" spc="-10" dirty="0">
                <a:solidFill>
                  <a:schemeClr val="tx2"/>
                </a:solidFill>
                <a:cs typeface="Arial"/>
              </a:rPr>
              <a:t>в области 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архитектуры и инженерно-технического проектирования; </a:t>
            </a:r>
            <a:r>
              <a:rPr lang="ru-RU" sz="1600" spc="-10" dirty="0">
                <a:solidFill>
                  <a:schemeClr val="tx2"/>
                </a:solidFill>
                <a:cs typeface="Arial"/>
              </a:rPr>
              <a:t>технических 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испытаний, исследований и анализа (71); научных исследований и разработок (72); рекламы и исследований конъюнктуры (73); деятельности </a:t>
            </a:r>
            <a:r>
              <a:rPr lang="ru-RU" sz="1600" spc="-10" dirty="0">
                <a:solidFill>
                  <a:schemeClr val="tx2"/>
                </a:solidFill>
                <a:cs typeface="Arial"/>
              </a:rPr>
              <a:t>профессиональной </a:t>
            </a:r>
            <a:r>
              <a:rPr lang="ru-RU" sz="1600" spc="-10" dirty="0" smtClean="0">
                <a:solidFill>
                  <a:schemeClr val="tx2"/>
                </a:solidFill>
                <a:cs typeface="Arial"/>
              </a:rPr>
              <a:t>научной и технической прочей (74); здравоохранения (86).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95" y="262864"/>
            <a:ext cx="955394" cy="95539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941210" y="5505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pc="-10" dirty="0">
                <a:solidFill>
                  <a:srgbClr val="DA0000"/>
                </a:solidFill>
                <a:cs typeface="Arial"/>
              </a:rPr>
              <a:t>Срок </a:t>
            </a:r>
            <a:r>
              <a:rPr lang="ru-RU" spc="-10" dirty="0" smtClean="0">
                <a:solidFill>
                  <a:srgbClr val="DA0000"/>
                </a:solidFill>
                <a:cs typeface="Arial"/>
              </a:rPr>
              <a:t>представления: </a:t>
            </a:r>
            <a:r>
              <a:rPr lang="ru-RU" sz="1400" b="1" spc="-10" dirty="0" smtClean="0">
                <a:solidFill>
                  <a:schemeClr val="tx2"/>
                </a:solidFill>
                <a:cs typeface="Arial"/>
              </a:rPr>
              <a:t>2 </a:t>
            </a:r>
            <a:r>
              <a:rPr lang="ru-RU" sz="1400" spc="-10" dirty="0" smtClean="0">
                <a:solidFill>
                  <a:srgbClr val="DA0000"/>
                </a:solidFill>
                <a:cs typeface="Arial"/>
              </a:rPr>
              <a:t> </a:t>
            </a:r>
            <a:r>
              <a:rPr lang="ru-RU" sz="1400" b="1" spc="-10" dirty="0" smtClean="0">
                <a:solidFill>
                  <a:schemeClr val="tx2"/>
                </a:solidFill>
                <a:cs typeface="Arial"/>
              </a:rPr>
              <a:t>– 15 апреля 2023 года</a:t>
            </a:r>
            <a:r>
              <a:rPr lang="ru-RU" sz="1400" spc="-10" dirty="0" smtClean="0">
                <a:solidFill>
                  <a:schemeClr val="tx2"/>
                </a:solidFill>
                <a:cs typeface="Arial"/>
              </a:rPr>
              <a:t>.</a:t>
            </a:r>
            <a:r>
              <a:rPr lang="ru-RU" sz="1400" spc="-5" dirty="0">
                <a:solidFill>
                  <a:srgbClr val="333333"/>
                </a:solidFill>
                <a:cs typeface="Arial"/>
              </a:rPr>
              <a:t/>
            </a:r>
            <a:br>
              <a:rPr lang="ru-RU" sz="1400" spc="-5" dirty="0">
                <a:solidFill>
                  <a:srgbClr val="333333"/>
                </a:solidFill>
                <a:cs typeface="Arial"/>
              </a:rPr>
            </a:br>
            <a:endParaRPr lang="uk-UA" dirty="0"/>
          </a:p>
        </p:txBody>
      </p:sp>
      <p:pic>
        <p:nvPicPr>
          <p:cNvPr id="5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6410" y="6141510"/>
            <a:ext cx="609600" cy="6096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6" name="wind.wav"/>
          </p:stSnd>
        </p:sndAc>
      </p:transition>
    </mc:Choice>
    <mc:Fallback xmlns="">
      <p:transition advTm="33492">
        <p:cut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38" objId="5"/>
        <p14:stopEvt time="3349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9DE13E1-CEDA-F24A-AB77-9B1F2E26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977" y="2076412"/>
            <a:ext cx="488861" cy="363154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="" xmlns:a16="http://schemas.microsoft.com/office/drawing/2014/main" id="{54DC0CE9-C08C-0C47-985C-B1EDEA90623E}"/>
              </a:ext>
            </a:extLst>
          </p:cNvPr>
          <p:cNvSpPr txBox="1"/>
          <p:nvPr/>
        </p:nvSpPr>
        <p:spPr>
          <a:xfrm>
            <a:off x="7583436" y="465185"/>
            <a:ext cx="4008773" cy="6748001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6670">
              <a:spcBef>
                <a:spcPts val="100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При </a:t>
            </a:r>
            <a:r>
              <a:rPr lang="ru-RU" sz="2000" dirty="0">
                <a:solidFill>
                  <a:srgbClr val="FF0000"/>
                </a:solidFill>
              </a:rPr>
              <a:t>наличии обособленных подразделений</a:t>
            </a:r>
            <a:r>
              <a:rPr lang="ru-RU" sz="2000" spc="-10" dirty="0" smtClean="0">
                <a:solidFill>
                  <a:srgbClr val="E1002B"/>
                </a:solidFill>
                <a:latin typeface="Arial"/>
                <a:cs typeface="Arial"/>
              </a:rPr>
              <a:t>: </a:t>
            </a:r>
          </a:p>
          <a:p>
            <a:pPr marL="26670">
              <a:spcBef>
                <a:spcPts val="1000"/>
              </a:spcBef>
            </a:pPr>
            <a:r>
              <a:rPr lang="ru-RU" sz="1600" dirty="0" smtClean="0"/>
              <a:t>расположенных </a:t>
            </a:r>
            <a:r>
              <a:rPr lang="ru-RU" sz="1600" dirty="0"/>
              <a:t>в Республике </a:t>
            </a:r>
            <a:r>
              <a:rPr lang="ru-RU" sz="1600" dirty="0" smtClean="0"/>
              <a:t>Крым - </a:t>
            </a:r>
            <a:endParaRPr lang="ru-RU" sz="1600" dirty="0"/>
          </a:p>
          <a:p>
            <a:pPr marL="26670" algn="just">
              <a:spcBef>
                <a:spcPts val="1000"/>
              </a:spcBef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данные предоставляются в целом по юридическому лицу, включая данные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по обособленным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подразделениям. При этом обязательно заполняется Раздел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21,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с указанием кода ОКПО Территориально обособленных подразделений, информация по которым включена в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отчет (ОКПО самой отчитывающейся не указывается).</a:t>
            </a:r>
          </a:p>
          <a:p>
            <a:pPr marL="26670" algn="just">
              <a:spcBef>
                <a:spcPts val="1000"/>
              </a:spcBef>
            </a:pPr>
            <a:r>
              <a:rPr lang="ru-RU" sz="2000" spc="-5" dirty="0" smtClean="0">
                <a:solidFill>
                  <a:srgbClr val="333333"/>
                </a:solidFill>
                <a:latin typeface="Arial"/>
                <a:cs typeface="Arial"/>
              </a:rPr>
              <a:t/>
            </a:r>
            <a:br>
              <a:rPr lang="ru-RU" sz="2000" spc="-5" dirty="0" smtClean="0">
                <a:solidFill>
                  <a:srgbClr val="333333"/>
                </a:solidFill>
                <a:latin typeface="Arial"/>
                <a:cs typeface="Arial"/>
              </a:rPr>
            </a:br>
            <a:r>
              <a:rPr lang="ru-RU" sz="1600" dirty="0" smtClean="0"/>
              <a:t>расположенных </a:t>
            </a:r>
            <a:r>
              <a:rPr lang="ru-RU" sz="1600" dirty="0"/>
              <a:t>в других субъектах </a:t>
            </a:r>
            <a:r>
              <a:rPr lang="ru-RU" sz="1600" dirty="0" smtClean="0"/>
              <a:t>РФ -</a:t>
            </a:r>
            <a:endParaRPr lang="ru-RU" sz="1600" dirty="0"/>
          </a:p>
          <a:p>
            <a:pPr marL="26670">
              <a:spcBef>
                <a:spcPts val="1000"/>
              </a:spcBef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данные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предоставляются по каждому обособленному подразделению по месту его нахождения. </a:t>
            </a:r>
            <a:endParaRPr lang="ru-RU" sz="15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6670">
              <a:spcBef>
                <a:spcPts val="1000"/>
              </a:spcBef>
            </a:pPr>
            <a:endParaRPr lang="uk-UA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6670">
              <a:spcBef>
                <a:spcPts val="1000"/>
              </a:spcBef>
            </a:pPr>
            <a:r>
              <a:rPr lang="ru-RU" sz="1600" dirty="0" smtClean="0"/>
              <a:t>расположенных за </a:t>
            </a:r>
            <a:r>
              <a:rPr lang="ru-RU" sz="1600" dirty="0"/>
              <a:t>пределами </a:t>
            </a:r>
            <a:r>
              <a:rPr lang="ru-RU" sz="1600" dirty="0" smtClean="0"/>
              <a:t>РФ -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данные по ним в настоящую форму не включаются.</a:t>
            </a:r>
            <a:endParaRPr lang="uk-UA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26670">
              <a:spcBef>
                <a:spcPts val="1000"/>
              </a:spcBef>
            </a:pPr>
            <a:endParaRPr lang="ru-RU" sz="1600" dirty="0"/>
          </a:p>
          <a:p>
            <a:pPr marL="26670">
              <a:spcBef>
                <a:spcPts val="1000"/>
              </a:spcBef>
            </a:pPr>
            <a:r>
              <a:rPr lang="ru-RU" sz="1600" spc="-5" dirty="0" smtClean="0">
                <a:solidFill>
                  <a:srgbClr val="333333"/>
                </a:solidFill>
                <a:latin typeface="Arial"/>
                <a:cs typeface="Arial"/>
              </a:rPr>
              <a:t/>
            </a:r>
            <a:br>
              <a:rPr lang="ru-RU" sz="1600" spc="-5" dirty="0" smtClean="0">
                <a:solidFill>
                  <a:srgbClr val="333333"/>
                </a:solidFill>
                <a:latin typeface="Arial"/>
                <a:cs typeface="Arial"/>
              </a:rPr>
            </a:br>
            <a:endParaRPr lang="ru-RU" sz="12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quarter" idx="11"/>
          </p:nvPr>
        </p:nvSpPr>
        <p:spPr>
          <a:xfrm>
            <a:off x="919241" y="1043714"/>
            <a:ext cx="4510332" cy="3373689"/>
          </a:xfrm>
        </p:spPr>
        <p:txBody>
          <a:bodyPr/>
          <a:lstStyle/>
          <a:p>
            <a:pPr algn="ctr"/>
            <a:r>
              <a:rPr lang="ru-RU" sz="3500" dirty="0" smtClean="0">
                <a:solidFill>
                  <a:srgbClr val="002060"/>
                </a:solidFill>
              </a:rPr>
              <a:t>Рекомендации </a:t>
            </a:r>
          </a:p>
          <a:p>
            <a:pPr algn="ctr"/>
            <a:r>
              <a:rPr lang="ru-RU" sz="3500" dirty="0" smtClean="0">
                <a:solidFill>
                  <a:srgbClr val="002060"/>
                </a:solidFill>
              </a:rPr>
              <a:t>к сбору</a:t>
            </a:r>
            <a:endParaRPr lang="uk-UA" sz="35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24" y="3855883"/>
            <a:ext cx="1543333" cy="14845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9DE13E1-CEDA-F24A-AB77-9B1F2E26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044" y="2270475"/>
            <a:ext cx="488861" cy="363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DE13E1-CEDA-F24A-AB77-9B1F2E26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163" y="2403117"/>
            <a:ext cx="681746" cy="5064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843" y="3779730"/>
            <a:ext cx="493819" cy="359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8050" y="4164397"/>
            <a:ext cx="682811" cy="5060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1189" y="5520271"/>
            <a:ext cx="682811" cy="5060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7526" y="5160576"/>
            <a:ext cx="493819" cy="3596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870" y="5167764"/>
            <a:ext cx="493819" cy="359695"/>
          </a:xfrm>
          <a:prstGeom prst="rect">
            <a:avLst/>
          </a:prstGeom>
        </p:spPr>
      </p:pic>
      <p:pic>
        <p:nvPicPr>
          <p:cNvPr id="15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641" y="6026283"/>
            <a:ext cx="609600" cy="609600"/>
          </a:xfrm>
          <a:prstGeom prst="rect">
            <a:avLst/>
          </a:prstGeom>
        </p:spPr>
      </p:pic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6" name="wind.wav"/>
          </p:stSnd>
        </p:sndAc>
      </p:transition>
    </mc:Choice>
    <mc:Fallback xmlns="">
      <p:transition advTm="33492">
        <p:cut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10" objId="15"/>
        <p14:stopEvt time="26187" objId="1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9DE13E1-CEDA-F24A-AB77-9B1F2E26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977" y="2076412"/>
            <a:ext cx="488861" cy="363154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="" xmlns:a16="http://schemas.microsoft.com/office/drawing/2014/main" id="{54DC0CE9-C08C-0C47-985C-B1EDEA90623E}"/>
              </a:ext>
            </a:extLst>
          </p:cNvPr>
          <p:cNvSpPr txBox="1"/>
          <p:nvPr/>
        </p:nvSpPr>
        <p:spPr>
          <a:xfrm>
            <a:off x="7583436" y="465185"/>
            <a:ext cx="4008773" cy="545277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6670" algn="ctr">
              <a:spcBef>
                <a:spcPts val="100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Передача отчетов</a:t>
            </a:r>
            <a:r>
              <a:rPr lang="ru-RU" sz="2000" spc="-10" dirty="0" smtClean="0">
                <a:solidFill>
                  <a:srgbClr val="E1002B"/>
                </a:solidFill>
                <a:latin typeface="Arial"/>
                <a:cs typeface="Arial"/>
              </a:rPr>
              <a:t>: </a:t>
            </a:r>
          </a:p>
          <a:p>
            <a:pPr marL="26670">
              <a:spcBef>
                <a:spcPts val="1000"/>
              </a:spcBef>
            </a:pPr>
            <a:r>
              <a:rPr lang="ru-RU" sz="1600" dirty="0" smtClean="0">
                <a:solidFill>
                  <a:srgbClr val="334286"/>
                </a:solidFill>
              </a:rPr>
              <a:t>   Передача </a:t>
            </a:r>
            <a:r>
              <a:rPr lang="ru-RU" sz="1600" dirty="0">
                <a:solidFill>
                  <a:srgbClr val="334286"/>
                </a:solidFill>
              </a:rPr>
              <a:t>отчетов осуществляется в форме электронного документа через специализированных операторов связи или систему </a:t>
            </a:r>
            <a:r>
              <a:rPr lang="en-US" sz="1600" dirty="0">
                <a:solidFill>
                  <a:srgbClr val="334286"/>
                </a:solidFill>
              </a:rPr>
              <a:t>WEB</a:t>
            </a:r>
            <a:r>
              <a:rPr lang="ru-RU" sz="1600" dirty="0">
                <a:solidFill>
                  <a:srgbClr val="334286"/>
                </a:solidFill>
              </a:rPr>
              <a:t>-сбора, организованную на официальном сайте </a:t>
            </a:r>
            <a:r>
              <a:rPr lang="ru-RU" sz="1600" dirty="0" err="1">
                <a:solidFill>
                  <a:srgbClr val="334286"/>
                </a:solidFill>
              </a:rPr>
              <a:t>Крымстата</a:t>
            </a:r>
            <a:r>
              <a:rPr lang="ru-RU" sz="1600" dirty="0">
                <a:solidFill>
                  <a:srgbClr val="334286"/>
                </a:solidFill>
              </a:rPr>
              <a:t> в информационно-телекоммуникационной сети «Интернет</a:t>
            </a:r>
            <a:r>
              <a:rPr lang="ru-RU" sz="1600" dirty="0" smtClean="0">
                <a:solidFill>
                  <a:srgbClr val="334286"/>
                </a:solidFill>
              </a:rPr>
              <a:t>» </a:t>
            </a:r>
            <a:r>
              <a:rPr lang="en-US" sz="1600" dirty="0" smtClean="0">
                <a:solidFill>
                  <a:srgbClr val="334286"/>
                </a:solidFill>
              </a:rPr>
              <a:t>(</a:t>
            </a:r>
            <a:r>
              <a:rPr lang="en-US" sz="1600" dirty="0" err="1" smtClean="0">
                <a:solidFill>
                  <a:srgbClr val="334286"/>
                </a:solidFill>
              </a:rPr>
              <a:t>websbor</a:t>
            </a:r>
            <a:r>
              <a:rPr lang="ru-RU" sz="1600" dirty="0" smtClean="0">
                <a:solidFill>
                  <a:srgbClr val="334286"/>
                </a:solidFill>
              </a:rPr>
              <a:t>.</a:t>
            </a:r>
            <a:r>
              <a:rPr lang="en-US" sz="1600" dirty="0" smtClean="0">
                <a:solidFill>
                  <a:srgbClr val="334286"/>
                </a:solidFill>
              </a:rPr>
              <a:t>gks.ru/online/)</a:t>
            </a:r>
            <a:r>
              <a:rPr lang="ru-RU" sz="1600" dirty="0" smtClean="0">
                <a:solidFill>
                  <a:srgbClr val="334286"/>
                </a:solidFill>
              </a:rPr>
              <a:t> </a:t>
            </a:r>
          </a:p>
          <a:p>
            <a:pPr marL="26670">
              <a:spcBef>
                <a:spcPts val="1000"/>
              </a:spcBef>
            </a:pPr>
            <a:r>
              <a:rPr lang="ru-RU" sz="1600" dirty="0"/>
              <a:t> </a:t>
            </a:r>
            <a:r>
              <a:rPr lang="ru-RU" sz="1600" dirty="0" smtClean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Изменена </a:t>
            </a:r>
            <a:r>
              <a:rPr lang="ru-RU" sz="2000" dirty="0">
                <a:solidFill>
                  <a:srgbClr val="FF0000"/>
                </a:solidFill>
              </a:rPr>
              <a:t>версия </a:t>
            </a:r>
            <a:r>
              <a:rPr lang="en-US" sz="2000" dirty="0">
                <a:solidFill>
                  <a:srgbClr val="FF0000"/>
                </a:solidFill>
              </a:rPr>
              <a:t>XML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шаблона</a:t>
            </a:r>
            <a:r>
              <a:rPr lang="ru-RU" sz="2000" spc="-10" dirty="0">
                <a:solidFill>
                  <a:srgbClr val="E1002B"/>
                </a:solidFill>
                <a:cs typeface="Arial"/>
              </a:rPr>
              <a:t>: </a:t>
            </a:r>
          </a:p>
          <a:p>
            <a:pPr marL="26670" algn="ctr">
              <a:spcBef>
                <a:spcPts val="1000"/>
              </a:spcBef>
            </a:pPr>
            <a:r>
              <a:rPr lang="ru-RU" sz="1600" dirty="0"/>
              <a:t> Последняя версия шаблона </a:t>
            </a:r>
            <a:r>
              <a:rPr lang="ru-RU" sz="1600" dirty="0" smtClean="0"/>
              <a:t>–</a:t>
            </a:r>
            <a:r>
              <a:rPr lang="en-US" sz="1600" dirty="0" smtClean="0"/>
              <a:t> </a:t>
            </a:r>
            <a:endParaRPr lang="ru-RU" sz="1600" smtClean="0"/>
          </a:p>
          <a:p>
            <a:pPr marL="26670" algn="ctr">
              <a:spcBef>
                <a:spcPts val="1000"/>
              </a:spcBef>
            </a:pPr>
            <a:r>
              <a:rPr lang="ru-RU" sz="1600" smtClean="0"/>
              <a:t>от </a:t>
            </a:r>
            <a:r>
              <a:rPr lang="ru-RU" sz="1600" dirty="0" smtClean="0"/>
              <a:t>1</a:t>
            </a:r>
            <a:r>
              <a:rPr lang="en-US" sz="1600" dirty="0" smtClean="0"/>
              <a:t>3</a:t>
            </a:r>
            <a:r>
              <a:rPr lang="ru-RU" sz="1600" dirty="0" smtClean="0"/>
              <a:t> декабря 2023</a:t>
            </a:r>
          </a:p>
          <a:p>
            <a:pPr marL="26670" algn="ctr">
              <a:spcBef>
                <a:spcPts val="1000"/>
              </a:spcBef>
            </a:pPr>
            <a:r>
              <a:rPr lang="ru-RU" sz="1600" spc="-5" dirty="0">
                <a:solidFill>
                  <a:srgbClr val="333333"/>
                </a:solidFill>
                <a:cs typeface="Arial"/>
              </a:rPr>
              <a:t/>
            </a:r>
            <a:br>
              <a:rPr lang="ru-RU" sz="1600" spc="-5" dirty="0">
                <a:solidFill>
                  <a:srgbClr val="333333"/>
                </a:solidFill>
                <a:cs typeface="Arial"/>
              </a:rPr>
            </a:br>
            <a:r>
              <a:rPr lang="ru-RU" sz="1600" dirty="0" smtClean="0">
                <a:solidFill>
                  <a:srgbClr val="334286"/>
                </a:solidFill>
              </a:rPr>
              <a:t> На </a:t>
            </a:r>
            <a:r>
              <a:rPr lang="ru-RU" sz="1600" dirty="0">
                <a:solidFill>
                  <a:srgbClr val="334286"/>
                </a:solidFill>
              </a:rPr>
              <a:t>Интернет-портале Росстата в Альбоме форм федерального статистического наблюдения публикуются изменения </a:t>
            </a:r>
            <a:r>
              <a:rPr lang="en-US" sz="1600" dirty="0">
                <a:solidFill>
                  <a:srgbClr val="334286"/>
                </a:solidFill>
              </a:rPr>
              <a:t>XML</a:t>
            </a:r>
            <a:r>
              <a:rPr lang="ru-RU" sz="1600" dirty="0">
                <a:solidFill>
                  <a:srgbClr val="334286"/>
                </a:solidFill>
              </a:rPr>
              <a:t> шаблона по указанной </a:t>
            </a:r>
            <a:r>
              <a:rPr lang="ru-RU" sz="1600" dirty="0" smtClean="0">
                <a:solidFill>
                  <a:srgbClr val="334286"/>
                </a:solidFill>
              </a:rPr>
              <a:t>форме (ОКУД 0604017)</a:t>
            </a:r>
            <a:endParaRPr lang="ru-RU" sz="1600" dirty="0">
              <a:solidFill>
                <a:srgbClr val="334286"/>
              </a:solidFill>
            </a:endParaRPr>
          </a:p>
          <a:p>
            <a:pPr marL="26670">
              <a:spcBef>
                <a:spcPts val="1000"/>
              </a:spcBef>
            </a:pPr>
            <a:r>
              <a:rPr lang="ru-RU" sz="1600" dirty="0" smtClean="0"/>
              <a:t>.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quarter" idx="11"/>
          </p:nvPr>
        </p:nvSpPr>
        <p:spPr>
          <a:xfrm>
            <a:off x="919241" y="1043714"/>
            <a:ext cx="4510332" cy="3373689"/>
          </a:xfrm>
        </p:spPr>
        <p:txBody>
          <a:bodyPr/>
          <a:lstStyle/>
          <a:p>
            <a:pPr algn="ctr"/>
            <a:r>
              <a:rPr lang="ru-RU" sz="3500" dirty="0" smtClean="0">
                <a:solidFill>
                  <a:srgbClr val="002060"/>
                </a:solidFill>
              </a:rPr>
              <a:t>Рекомендации </a:t>
            </a:r>
          </a:p>
          <a:p>
            <a:pPr algn="ctr"/>
            <a:r>
              <a:rPr lang="ru-RU" sz="3500" dirty="0" smtClean="0">
                <a:solidFill>
                  <a:srgbClr val="002060"/>
                </a:solidFill>
              </a:rPr>
              <a:t>к сбору</a:t>
            </a:r>
            <a:endParaRPr lang="uk-UA" sz="35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24" y="3855883"/>
            <a:ext cx="1543333" cy="14845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9DE13E1-CEDA-F24A-AB77-9B1F2E26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044" y="2270475"/>
            <a:ext cx="488861" cy="363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DE13E1-CEDA-F24A-AB77-9B1F2E26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163" y="2403117"/>
            <a:ext cx="681746" cy="5064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843" y="3779730"/>
            <a:ext cx="493819" cy="359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8050" y="4164397"/>
            <a:ext cx="682811" cy="5060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1189" y="5520271"/>
            <a:ext cx="682811" cy="5060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7526" y="5160576"/>
            <a:ext cx="493819" cy="3596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870" y="5167764"/>
            <a:ext cx="493819" cy="359695"/>
          </a:xfrm>
          <a:prstGeom prst="rect">
            <a:avLst/>
          </a:prstGeom>
        </p:spPr>
      </p:pic>
      <p:pic>
        <p:nvPicPr>
          <p:cNvPr id="3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641" y="6026283"/>
            <a:ext cx="609600" cy="6096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6" name="wind.wav"/>
          </p:stSnd>
        </p:sndAc>
      </p:transition>
    </mc:Choice>
    <mc:Fallback xmlns="">
      <p:transition advTm="33492">
        <p:cut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37" objId="3"/>
        <p14:stopEvt time="21865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B21AA30-BADC-4249-A20F-F150C90E1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3140" y="3566260"/>
            <a:ext cx="375508" cy="375508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="" xmlns:a16="http://schemas.microsoft.com/office/drawing/2014/main" id="{54DC0CE9-C08C-0C47-985C-B1EDEA90623E}"/>
              </a:ext>
            </a:extLst>
          </p:cNvPr>
          <p:cNvSpPr txBox="1"/>
          <p:nvPr/>
        </p:nvSpPr>
        <p:spPr>
          <a:xfrm>
            <a:off x="7738232" y="18376"/>
            <a:ext cx="4008773" cy="7630294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6670">
              <a:spcBef>
                <a:spcPts val="1000"/>
              </a:spcBef>
            </a:pPr>
            <a:r>
              <a:rPr lang="ru-RU" sz="1900" spc="-5" dirty="0" smtClean="0">
                <a:solidFill>
                  <a:srgbClr val="FF0000"/>
                </a:solidFill>
                <a:latin typeface="Arial"/>
                <a:cs typeface="Arial"/>
              </a:rPr>
              <a:t>В случае приостановки деятельности:</a:t>
            </a:r>
            <a:r>
              <a:rPr lang="ru-RU" sz="1900" spc="-5" dirty="0" smtClean="0">
                <a:solidFill>
                  <a:srgbClr val="333333"/>
                </a:solidFill>
                <a:latin typeface="Arial"/>
                <a:cs typeface="Arial"/>
              </a:rPr>
              <a:t/>
            </a:r>
            <a:br>
              <a:rPr lang="ru-RU" sz="1900" spc="-5" dirty="0" smtClean="0">
                <a:solidFill>
                  <a:srgbClr val="333333"/>
                </a:solidFill>
                <a:latin typeface="Arial"/>
                <a:cs typeface="Arial"/>
              </a:rPr>
            </a:br>
            <a:r>
              <a:rPr lang="ru-RU" sz="1500" dirty="0">
                <a:solidFill>
                  <a:srgbClr val="334286"/>
                </a:solidFill>
              </a:rPr>
              <a:t>Временно неработающие </a:t>
            </a:r>
            <a:r>
              <a:rPr lang="ru-RU" sz="1500" dirty="0" smtClean="0">
                <a:solidFill>
                  <a:srgbClr val="334286"/>
                </a:solidFill>
              </a:rPr>
              <a:t>организации -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форму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предоставляют на общих основаниях </a:t>
            </a:r>
            <a:endParaRPr lang="ru-RU" sz="15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6670">
              <a:spcBef>
                <a:spcPts val="1000"/>
              </a:spcBef>
            </a:pPr>
            <a:r>
              <a:rPr lang="ru-RU" sz="1500" u="sng" dirty="0" smtClean="0">
                <a:solidFill>
                  <a:srgbClr val="334286"/>
                </a:solidFill>
              </a:rPr>
              <a:t>Предоставление </a:t>
            </a:r>
            <a:r>
              <a:rPr lang="ru-RU" sz="1500" u="sng" dirty="0">
                <a:solidFill>
                  <a:srgbClr val="334286"/>
                </a:solidFill>
              </a:rPr>
              <a:t>письма об отсутствии показателей и «нулевого» отчета не предусмотрено.</a:t>
            </a:r>
            <a:r>
              <a:rPr lang="ru-RU" sz="1500" dirty="0">
                <a:solidFill>
                  <a:srgbClr val="334286"/>
                </a:solidFill>
              </a:rPr>
              <a:t> </a:t>
            </a:r>
            <a:r>
              <a:rPr lang="ru-RU" sz="1500" dirty="0" smtClean="0">
                <a:solidFill>
                  <a:srgbClr val="334286"/>
                </a:solidFill>
              </a:rPr>
              <a:t>Предоставляется </a:t>
            </a:r>
            <a:r>
              <a:rPr lang="ru-RU" sz="1500" dirty="0">
                <a:solidFill>
                  <a:srgbClr val="334286"/>
                </a:solidFill>
              </a:rPr>
              <a:t>отчет по форме с </a:t>
            </a:r>
            <a:r>
              <a:rPr lang="ru-RU" sz="1500" dirty="0" smtClean="0">
                <a:solidFill>
                  <a:srgbClr val="334286"/>
                </a:solidFill>
              </a:rPr>
              <a:t>обязательным заполнением разделов: </a:t>
            </a:r>
          </a:p>
          <a:p>
            <a:pPr marL="312420" indent="-285750">
              <a:spcBef>
                <a:spcPts val="1000"/>
              </a:spcBef>
              <a:buFontTx/>
              <a:buChar char="-"/>
            </a:pPr>
            <a:r>
              <a:rPr lang="ru-RU" sz="1500" dirty="0" smtClean="0">
                <a:solidFill>
                  <a:srgbClr val="334286"/>
                </a:solidFill>
              </a:rPr>
              <a:t>раздел </a:t>
            </a:r>
            <a:r>
              <a:rPr lang="ru-RU" sz="1500" dirty="0">
                <a:solidFill>
                  <a:srgbClr val="334286"/>
                </a:solidFill>
              </a:rPr>
              <a:t>1 (строки </a:t>
            </a:r>
            <a:r>
              <a:rPr lang="ru-RU" sz="1500" dirty="0" smtClean="0">
                <a:solidFill>
                  <a:srgbClr val="334286"/>
                </a:solidFill>
              </a:rPr>
              <a:t>101=«2»; 112=«1»; 113=«0»; 114-115=«0», 118=«145»); </a:t>
            </a:r>
          </a:p>
          <a:p>
            <a:pPr marL="312420" indent="-285750">
              <a:spcBef>
                <a:spcPts val="1000"/>
              </a:spcBef>
              <a:buFontTx/>
              <a:buChar char="-"/>
            </a:pPr>
            <a:r>
              <a:rPr lang="ru-RU" sz="1500" dirty="0" smtClean="0">
                <a:solidFill>
                  <a:srgbClr val="334286"/>
                </a:solidFill>
              </a:rPr>
              <a:t>раздел 2 (строка 201-209=«2»); </a:t>
            </a:r>
          </a:p>
          <a:p>
            <a:pPr marL="312420" indent="-285750">
              <a:spcBef>
                <a:spcPts val="1000"/>
              </a:spcBef>
              <a:buFontTx/>
              <a:buChar char="-"/>
            </a:pPr>
            <a:r>
              <a:rPr lang="ru-RU" sz="1500" dirty="0" smtClean="0">
                <a:solidFill>
                  <a:srgbClr val="334286"/>
                </a:solidFill>
              </a:rPr>
              <a:t>раздел 4 (строка 301=«0»);</a:t>
            </a:r>
          </a:p>
          <a:p>
            <a:pPr marL="312420" indent="-285750">
              <a:spcBef>
                <a:spcPts val="1000"/>
              </a:spcBef>
              <a:buFontTx/>
              <a:buChar char="-"/>
            </a:pPr>
            <a:r>
              <a:rPr lang="ru-RU" sz="1500" dirty="0" smtClean="0">
                <a:solidFill>
                  <a:srgbClr val="334286"/>
                </a:solidFill>
              </a:rPr>
              <a:t>раздел 6 (строка 401-420=«23); </a:t>
            </a:r>
          </a:p>
          <a:p>
            <a:pPr marL="312420" lvl="0" indent="-285750">
              <a:spcBef>
                <a:spcPts val="1000"/>
              </a:spcBef>
              <a:buFontTx/>
              <a:buChar char="-"/>
            </a:pPr>
            <a:r>
              <a:rPr lang="ru-RU" sz="1500" dirty="0">
                <a:solidFill>
                  <a:srgbClr val="334286"/>
                </a:solidFill>
              </a:rPr>
              <a:t>раздел </a:t>
            </a:r>
            <a:r>
              <a:rPr lang="ru-RU" sz="1500" dirty="0" smtClean="0">
                <a:solidFill>
                  <a:srgbClr val="334286"/>
                </a:solidFill>
              </a:rPr>
              <a:t>7 (421-423 </a:t>
            </a:r>
            <a:r>
              <a:rPr lang="ru-RU" sz="1500" dirty="0">
                <a:solidFill>
                  <a:srgbClr val="334286"/>
                </a:solidFill>
              </a:rPr>
              <a:t>проставить «0»); </a:t>
            </a:r>
            <a:endParaRPr lang="ru-RU" sz="1500" dirty="0" smtClean="0">
              <a:solidFill>
                <a:srgbClr val="334286"/>
              </a:solidFill>
            </a:endParaRPr>
          </a:p>
          <a:p>
            <a:pPr marL="312420" indent="-285750">
              <a:spcBef>
                <a:spcPts val="1000"/>
              </a:spcBef>
              <a:buFontTx/>
              <a:buChar char="-"/>
            </a:pPr>
            <a:r>
              <a:rPr lang="ru-RU" sz="1500" dirty="0" smtClean="0">
                <a:solidFill>
                  <a:srgbClr val="334286"/>
                </a:solidFill>
              </a:rPr>
              <a:t>раздел 11 </a:t>
            </a:r>
            <a:r>
              <a:rPr lang="ru-RU" sz="1500" dirty="0">
                <a:solidFill>
                  <a:srgbClr val="334286"/>
                </a:solidFill>
              </a:rPr>
              <a:t>(строка </a:t>
            </a:r>
            <a:r>
              <a:rPr lang="ru-RU" sz="1500" dirty="0" smtClean="0">
                <a:solidFill>
                  <a:srgbClr val="334286"/>
                </a:solidFill>
              </a:rPr>
              <a:t>625=2);</a:t>
            </a:r>
          </a:p>
          <a:p>
            <a:pPr marL="312420" indent="-285750">
              <a:spcBef>
                <a:spcPts val="1000"/>
              </a:spcBef>
              <a:buFontTx/>
              <a:buChar char="-"/>
            </a:pPr>
            <a:r>
              <a:rPr lang="ru-RU" sz="1500" dirty="0" smtClean="0">
                <a:solidFill>
                  <a:srgbClr val="334286"/>
                </a:solidFill>
              </a:rPr>
              <a:t>раздел 14 (строки 901-907=«90»);</a:t>
            </a:r>
          </a:p>
          <a:p>
            <a:pPr marL="26670" algn="ctr">
              <a:spcBef>
                <a:spcPts val="1000"/>
              </a:spcBef>
            </a:pPr>
            <a:r>
              <a:rPr lang="ru-RU" sz="1500" dirty="0" smtClean="0">
                <a:solidFill>
                  <a:srgbClr val="FF0000"/>
                </a:solidFill>
              </a:rPr>
              <a:t>Разделы </a:t>
            </a:r>
            <a:r>
              <a:rPr lang="ru-RU" sz="1500" dirty="0" smtClean="0">
                <a:solidFill>
                  <a:srgbClr val="FF0000"/>
                </a:solidFill>
              </a:rPr>
              <a:t>17 </a:t>
            </a:r>
            <a:r>
              <a:rPr lang="ru-RU" sz="1500" dirty="0" smtClean="0">
                <a:solidFill>
                  <a:srgbClr val="FF0000"/>
                </a:solidFill>
              </a:rPr>
              <a:t>- 20 не заполняются</a:t>
            </a:r>
            <a:r>
              <a:rPr lang="ru-RU" sz="1500" dirty="0" smtClean="0">
                <a:solidFill>
                  <a:srgbClr val="334286"/>
                </a:solidFill>
              </a:rPr>
              <a:t>.</a:t>
            </a:r>
          </a:p>
          <a:p>
            <a:pPr lvl="0" algn="just">
              <a:spcAft>
                <a:spcPts val="600"/>
              </a:spcAft>
            </a:pPr>
            <a:r>
              <a:rPr lang="ru-RU" sz="1500" dirty="0" smtClean="0">
                <a:solidFill>
                  <a:srgbClr val="334286"/>
                </a:solidFill>
              </a:rPr>
              <a:t>В разделе 21 указываются коды ОКПО, вошедших в свод ТОСП. </a:t>
            </a:r>
            <a:r>
              <a:rPr lang="ru-RU" sz="1500" dirty="0">
                <a:solidFill>
                  <a:srgbClr val="334286"/>
                </a:solidFill>
              </a:rPr>
              <a:t>Юридическое лицо отражается 14-значным кодом «…350001».</a:t>
            </a:r>
          </a:p>
          <a:p>
            <a:pPr marL="26670" algn="ctr">
              <a:spcBef>
                <a:spcPts val="1000"/>
              </a:spcBef>
            </a:pPr>
            <a:endParaRPr lang="uk-UA" sz="1500" dirty="0">
              <a:solidFill>
                <a:srgbClr val="334286"/>
              </a:solidFill>
            </a:endParaRPr>
          </a:p>
          <a:p>
            <a:pPr marL="26670">
              <a:spcBef>
                <a:spcPts val="1000"/>
              </a:spcBef>
            </a:pPr>
            <a:endParaRPr lang="ru-RU" sz="1600" dirty="0"/>
          </a:p>
          <a:p>
            <a:pPr marL="26670">
              <a:spcBef>
                <a:spcPts val="1000"/>
              </a:spcBef>
            </a:pPr>
            <a:r>
              <a:rPr lang="ru-RU" sz="1600" spc="-5" dirty="0" smtClean="0">
                <a:solidFill>
                  <a:srgbClr val="333333"/>
                </a:solidFill>
                <a:latin typeface="Arial"/>
                <a:cs typeface="Arial"/>
              </a:rPr>
              <a:t/>
            </a:r>
            <a:br>
              <a:rPr lang="ru-RU" sz="1600" spc="-5" dirty="0" smtClean="0">
                <a:solidFill>
                  <a:srgbClr val="333333"/>
                </a:solidFill>
                <a:latin typeface="Arial"/>
                <a:cs typeface="Arial"/>
              </a:rPr>
            </a:br>
            <a:endParaRPr lang="ru-RU" sz="12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quarter" idx="11"/>
          </p:nvPr>
        </p:nvSpPr>
        <p:spPr>
          <a:xfrm>
            <a:off x="989056" y="1056356"/>
            <a:ext cx="4510332" cy="3373689"/>
          </a:xfrm>
        </p:spPr>
        <p:txBody>
          <a:bodyPr/>
          <a:lstStyle/>
          <a:p>
            <a:pPr algn="ctr"/>
            <a:r>
              <a:rPr lang="ru-RU" sz="3500" dirty="0" smtClean="0">
                <a:solidFill>
                  <a:srgbClr val="002060"/>
                </a:solidFill>
              </a:rPr>
              <a:t>Рекомендации </a:t>
            </a:r>
          </a:p>
          <a:p>
            <a:pPr algn="ctr"/>
            <a:r>
              <a:rPr lang="ru-RU" sz="3500" dirty="0" smtClean="0">
                <a:solidFill>
                  <a:srgbClr val="002060"/>
                </a:solidFill>
              </a:rPr>
              <a:t>к заполнению</a:t>
            </a:r>
            <a:endParaRPr lang="uk-UA" sz="35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79" y="3861441"/>
            <a:ext cx="1543333" cy="1484540"/>
          </a:xfrm>
          <a:prstGeom prst="rect">
            <a:avLst/>
          </a:prstGeom>
        </p:spPr>
      </p:pic>
      <p:pic>
        <p:nvPicPr>
          <p:cNvPr id="6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641" y="6026283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6" name="wind.wav"/>
          </p:stSnd>
        </p:sndAc>
      </p:transition>
    </mc:Choice>
    <mc:Fallback xmlns="">
      <p:transition advTm="33492">
        <p:cut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233" objId="6"/>
        <p14:stopEvt time="31611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B21AA30-BADC-4249-A20F-F150C90E1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3140" y="3566260"/>
            <a:ext cx="375508" cy="375508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="" xmlns:a16="http://schemas.microsoft.com/office/drawing/2014/main" id="{54DC0CE9-C08C-0C47-985C-B1EDEA90623E}"/>
              </a:ext>
            </a:extLst>
          </p:cNvPr>
          <p:cNvSpPr txBox="1"/>
          <p:nvPr/>
        </p:nvSpPr>
        <p:spPr>
          <a:xfrm>
            <a:off x="7452798" y="0"/>
            <a:ext cx="4599502" cy="696088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6670" algn="ctr">
              <a:spcBef>
                <a:spcPts val="1000"/>
              </a:spcBef>
            </a:pPr>
            <a:r>
              <a:rPr lang="ru-RU" sz="1900" spc="-5" dirty="0" smtClean="0">
                <a:solidFill>
                  <a:srgbClr val="FF0000"/>
                </a:solidFill>
                <a:latin typeface="Arial"/>
                <a:cs typeface="Arial"/>
              </a:rPr>
              <a:t>Обратить внимание</a:t>
            </a:r>
            <a:r>
              <a:rPr lang="ru-RU" sz="1600" dirty="0"/>
              <a:t> </a:t>
            </a:r>
            <a:endParaRPr lang="ru-RU" sz="1600" dirty="0" smtClean="0"/>
          </a:p>
          <a:p>
            <a:pPr algn="just"/>
            <a:r>
              <a:rPr lang="ru-RU" sz="1500" dirty="0" smtClean="0">
                <a:solidFill>
                  <a:srgbClr val="334286"/>
                </a:solidFill>
              </a:rPr>
              <a:t>Для </a:t>
            </a:r>
            <a:r>
              <a:rPr lang="ru-RU" sz="1500" dirty="0" smtClean="0">
                <a:solidFill>
                  <a:srgbClr val="334286"/>
                </a:solidFill>
              </a:rPr>
              <a:t>работающих </a:t>
            </a:r>
            <a:r>
              <a:rPr lang="ru-RU" sz="1500" dirty="0" smtClean="0">
                <a:solidFill>
                  <a:srgbClr val="334286"/>
                </a:solidFill>
              </a:rPr>
              <a:t>организаций обязательны к заполнению все разделы </a:t>
            </a:r>
            <a:r>
              <a:rPr lang="ru-RU" sz="1500" dirty="0" smtClean="0">
                <a:solidFill>
                  <a:srgbClr val="334286"/>
                </a:solidFill>
              </a:rPr>
              <a:t>(исключение разделы: </a:t>
            </a:r>
            <a:r>
              <a:rPr lang="ru-RU" sz="1500" dirty="0" smtClean="0">
                <a:solidFill>
                  <a:srgbClr val="334286"/>
                </a:solidFill>
              </a:rPr>
              <a:t>3, 8, 10, 12, 21 </a:t>
            </a:r>
            <a:r>
              <a:rPr lang="ru-RU" sz="1500" dirty="0" smtClean="0">
                <a:solidFill>
                  <a:srgbClr val="334286"/>
                </a:solidFill>
              </a:rPr>
              <a:t>– заполняются </a:t>
            </a:r>
            <a:r>
              <a:rPr lang="ru-RU" sz="1500" dirty="0" smtClean="0">
                <a:solidFill>
                  <a:srgbClr val="334286"/>
                </a:solidFill>
              </a:rPr>
              <a:t>при наличии </a:t>
            </a:r>
            <a:r>
              <a:rPr lang="ru-RU" sz="1500" dirty="0" smtClean="0">
                <a:solidFill>
                  <a:srgbClr val="334286"/>
                </a:solidFill>
              </a:rPr>
              <a:t>события).</a:t>
            </a:r>
            <a:endParaRPr lang="ru-RU" sz="1500" dirty="0" smtClean="0"/>
          </a:p>
          <a:p>
            <a:pPr lvl="0">
              <a:spcAft>
                <a:spcPts val="600"/>
              </a:spcAft>
            </a:pPr>
            <a:r>
              <a:rPr lang="ru-RU" sz="1300" dirty="0" smtClean="0">
                <a:solidFill>
                  <a:srgbClr val="334286"/>
                </a:solidFill>
              </a:rPr>
              <a:t>   </a:t>
            </a:r>
            <a:r>
              <a:rPr lang="ru-RU" sz="1400" dirty="0" smtClean="0">
                <a:solidFill>
                  <a:srgbClr val="FFA733"/>
                </a:solidFill>
              </a:rPr>
              <a:t>В разделе 1: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334286"/>
                </a:solidFill>
              </a:rPr>
              <a:t> </a:t>
            </a:r>
            <a:r>
              <a:rPr lang="ru-RU" sz="1500" dirty="0" smtClean="0">
                <a:solidFill>
                  <a:srgbClr val="334286"/>
                </a:solidFill>
              </a:rPr>
              <a:t>строки 111, 113-115 обязательны </a:t>
            </a:r>
            <a:r>
              <a:rPr lang="ru-RU" sz="1500" dirty="0">
                <a:solidFill>
                  <a:srgbClr val="334286"/>
                </a:solidFill>
              </a:rPr>
              <a:t>к </a:t>
            </a:r>
            <a:r>
              <a:rPr lang="ru-RU" sz="1500" dirty="0" smtClean="0">
                <a:solidFill>
                  <a:srgbClr val="334286"/>
                </a:solidFill>
              </a:rPr>
              <a:t>заполнению. При отсутствии данных проставляется «0». </a:t>
            </a:r>
            <a:endParaRPr lang="ru-RU" sz="1500" dirty="0" smtClean="0">
              <a:solidFill>
                <a:srgbClr val="334286"/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334286"/>
                </a:solidFill>
              </a:rPr>
              <a:t>с</a:t>
            </a:r>
            <a:r>
              <a:rPr lang="ru-RU" sz="1500" dirty="0" smtClean="0">
                <a:solidFill>
                  <a:srgbClr val="334286"/>
                </a:solidFill>
              </a:rPr>
              <a:t>трока 113  - по данным формы П-2 (</a:t>
            </a:r>
            <a:r>
              <a:rPr lang="ru-RU" sz="1500" dirty="0" err="1" smtClean="0">
                <a:solidFill>
                  <a:srgbClr val="334286"/>
                </a:solidFill>
              </a:rPr>
              <a:t>инвест</a:t>
            </a:r>
            <a:r>
              <a:rPr lang="ru-RU" sz="1500" dirty="0" smtClean="0">
                <a:solidFill>
                  <a:srgbClr val="334286"/>
                </a:solidFill>
              </a:rPr>
              <a:t>). </a:t>
            </a:r>
            <a:endParaRPr lang="ru-RU" sz="1500" dirty="0" smtClean="0">
              <a:solidFill>
                <a:srgbClr val="334286"/>
              </a:solidFill>
            </a:endParaRPr>
          </a:p>
          <a:p>
            <a:pPr lvl="0">
              <a:spcAft>
                <a:spcPts val="600"/>
              </a:spcAft>
            </a:pPr>
            <a:r>
              <a:rPr lang="ru-RU" sz="1400" dirty="0">
                <a:solidFill>
                  <a:srgbClr val="FFA733"/>
                </a:solidFill>
              </a:rPr>
              <a:t> </a:t>
            </a:r>
            <a:r>
              <a:rPr lang="ru-RU" sz="1400" dirty="0" smtClean="0">
                <a:solidFill>
                  <a:srgbClr val="FFA733"/>
                </a:solidFill>
              </a:rPr>
              <a:t>  В разделе 4: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34286"/>
                </a:solidFill>
              </a:rPr>
              <a:t> </a:t>
            </a:r>
            <a:r>
              <a:rPr lang="ru-RU" sz="1500" dirty="0" smtClean="0">
                <a:solidFill>
                  <a:srgbClr val="334286"/>
                </a:solidFill>
              </a:rPr>
              <a:t>строки 301 и 302 должны соответствовать данным </a:t>
            </a:r>
            <a:r>
              <a:rPr lang="ru-RU" sz="1500" dirty="0" smtClean="0">
                <a:solidFill>
                  <a:srgbClr val="334286"/>
                </a:solidFill>
              </a:rPr>
              <a:t>формы </a:t>
            </a:r>
            <a:r>
              <a:rPr lang="ru-RU" sz="1500" dirty="0" smtClean="0">
                <a:solidFill>
                  <a:srgbClr val="334286"/>
                </a:solidFill>
              </a:rPr>
              <a:t>П-1 </a:t>
            </a:r>
            <a:r>
              <a:rPr lang="ru-RU" sz="1500" dirty="0" smtClean="0">
                <a:solidFill>
                  <a:srgbClr val="334286"/>
                </a:solidFill>
              </a:rPr>
              <a:t>(за </a:t>
            </a:r>
            <a:r>
              <a:rPr lang="ru-RU" sz="1500" dirty="0" smtClean="0">
                <a:solidFill>
                  <a:srgbClr val="334286"/>
                </a:solidFill>
              </a:rPr>
              <a:t>все месяцы </a:t>
            </a:r>
            <a:r>
              <a:rPr lang="ru-RU" sz="1500" dirty="0" smtClean="0">
                <a:solidFill>
                  <a:srgbClr val="334286"/>
                </a:solidFill>
              </a:rPr>
              <a:t>работы). При отсутствии отгрузки в строке 301 проставляется «0».</a:t>
            </a:r>
            <a:endParaRPr lang="ru-RU" sz="1500" dirty="0" smtClean="0">
              <a:solidFill>
                <a:srgbClr val="334286"/>
              </a:solidFill>
            </a:endParaRP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334286"/>
                </a:solidFill>
              </a:rPr>
              <a:t> </a:t>
            </a:r>
            <a:r>
              <a:rPr lang="ru-RU" sz="1500" dirty="0" smtClean="0">
                <a:solidFill>
                  <a:srgbClr val="334286"/>
                </a:solidFill>
              </a:rPr>
              <a:t>при наличии данных в строке 302 - заполняются строки 310-312.</a:t>
            </a:r>
          </a:p>
          <a:p>
            <a:pPr lvl="0" algn="just">
              <a:spcAft>
                <a:spcPts val="600"/>
              </a:spcAft>
            </a:pPr>
            <a:r>
              <a:rPr lang="ru-RU" sz="1400" dirty="0" smtClean="0">
                <a:solidFill>
                  <a:srgbClr val="334286"/>
                </a:solidFill>
              </a:rPr>
              <a:t>    </a:t>
            </a:r>
            <a:r>
              <a:rPr lang="ru-RU" sz="1400" dirty="0" smtClean="0">
                <a:solidFill>
                  <a:srgbClr val="FFA733"/>
                </a:solidFill>
              </a:rPr>
              <a:t>В разделе </a:t>
            </a:r>
            <a:r>
              <a:rPr lang="ru-RU" sz="1400" dirty="0" smtClean="0">
                <a:solidFill>
                  <a:srgbClr val="FFA733"/>
                </a:solidFill>
              </a:rPr>
              <a:t>7: </a:t>
            </a:r>
            <a:r>
              <a:rPr lang="ru-RU" sz="1500" dirty="0" smtClean="0">
                <a:solidFill>
                  <a:srgbClr val="334286"/>
                </a:solidFill>
              </a:rPr>
              <a:t>в случае отсутствия данных по строкам 421- 423 следует проставить «0».</a:t>
            </a:r>
          </a:p>
          <a:p>
            <a:pPr lvl="0" algn="just">
              <a:spcAft>
                <a:spcPts val="600"/>
              </a:spcAft>
            </a:pPr>
            <a:r>
              <a:rPr lang="ru-RU" sz="1400" dirty="0" smtClean="0">
                <a:solidFill>
                  <a:srgbClr val="334286"/>
                </a:solidFill>
              </a:rPr>
              <a:t>    </a:t>
            </a:r>
            <a:r>
              <a:rPr lang="ru-RU" sz="1400" dirty="0" smtClean="0">
                <a:solidFill>
                  <a:srgbClr val="FFA733"/>
                </a:solidFill>
              </a:rPr>
              <a:t>В разделе 10:</a:t>
            </a:r>
            <a:r>
              <a:rPr lang="ru-RU" sz="1400" dirty="0" smtClean="0">
                <a:solidFill>
                  <a:srgbClr val="334286"/>
                </a:solidFill>
              </a:rPr>
              <a:t> </a:t>
            </a:r>
            <a:r>
              <a:rPr lang="ru-RU" sz="1500" dirty="0" smtClean="0">
                <a:solidFill>
                  <a:srgbClr val="334286"/>
                </a:solidFill>
              </a:rPr>
              <a:t>Если организация </a:t>
            </a:r>
            <a:r>
              <a:rPr lang="ru-RU" sz="1500" dirty="0" err="1" smtClean="0">
                <a:solidFill>
                  <a:srgbClr val="334286"/>
                </a:solidFill>
              </a:rPr>
              <a:t>инновационно</a:t>
            </a:r>
            <a:r>
              <a:rPr lang="ru-RU" sz="1500" dirty="0" smtClean="0">
                <a:solidFill>
                  <a:srgbClr val="334286"/>
                </a:solidFill>
              </a:rPr>
              <a:t>  активна, то </a:t>
            </a:r>
            <a:r>
              <a:rPr lang="ru-RU" sz="1500" dirty="0" smtClean="0">
                <a:solidFill>
                  <a:srgbClr val="334286"/>
                </a:solidFill>
              </a:rPr>
              <a:t>заполняются все строки раздела</a:t>
            </a:r>
            <a:r>
              <a:rPr lang="ru-RU" sz="1400" dirty="0" smtClean="0">
                <a:solidFill>
                  <a:srgbClr val="334286"/>
                </a:solidFill>
              </a:rPr>
              <a:t>.</a:t>
            </a:r>
          </a:p>
          <a:p>
            <a:pPr lvl="0" algn="just">
              <a:spcAft>
                <a:spcPts val="600"/>
              </a:spcAft>
            </a:pPr>
            <a:r>
              <a:rPr lang="ru-RU" sz="1400" dirty="0" smtClean="0">
                <a:solidFill>
                  <a:srgbClr val="FFA733"/>
                </a:solidFill>
              </a:rPr>
              <a:t>    В </a:t>
            </a:r>
            <a:r>
              <a:rPr lang="ru-RU" sz="1400" dirty="0">
                <a:solidFill>
                  <a:srgbClr val="FFA733"/>
                </a:solidFill>
              </a:rPr>
              <a:t>разделе </a:t>
            </a:r>
            <a:r>
              <a:rPr lang="ru-RU" sz="1400" dirty="0" smtClean="0">
                <a:solidFill>
                  <a:srgbClr val="FFA733"/>
                </a:solidFill>
              </a:rPr>
              <a:t>16:</a:t>
            </a:r>
            <a:r>
              <a:rPr lang="ru-RU" sz="1400" dirty="0" smtClean="0">
                <a:solidFill>
                  <a:srgbClr val="334286"/>
                </a:solidFill>
              </a:rPr>
              <a:t> </a:t>
            </a:r>
            <a:r>
              <a:rPr lang="ru-RU" sz="1500" dirty="0">
                <a:solidFill>
                  <a:srgbClr val="334286"/>
                </a:solidFill>
              </a:rPr>
              <a:t>Если </a:t>
            </a:r>
            <a:r>
              <a:rPr lang="ru-RU" sz="1500" dirty="0" smtClean="0">
                <a:solidFill>
                  <a:srgbClr val="334286"/>
                </a:solidFill>
              </a:rPr>
              <a:t>в </a:t>
            </a:r>
            <a:r>
              <a:rPr lang="ru-RU" sz="1500" dirty="0" smtClean="0">
                <a:solidFill>
                  <a:srgbClr val="334286"/>
                </a:solidFill>
              </a:rPr>
              <a:t>строке </a:t>
            </a:r>
            <a:r>
              <a:rPr lang="ru-RU" sz="1500" dirty="0" smtClean="0">
                <a:solidFill>
                  <a:srgbClr val="334286"/>
                </a:solidFill>
              </a:rPr>
              <a:t>210 </a:t>
            </a:r>
            <a:r>
              <a:rPr lang="ru-RU" sz="1500" dirty="0" smtClean="0">
                <a:solidFill>
                  <a:srgbClr val="334286"/>
                </a:solidFill>
              </a:rPr>
              <a:t>указан код «1», то </a:t>
            </a:r>
            <a:r>
              <a:rPr lang="ru-RU" sz="1500" dirty="0">
                <a:solidFill>
                  <a:srgbClr val="334286"/>
                </a:solidFill>
              </a:rPr>
              <a:t>заполняются все строки </a:t>
            </a:r>
            <a:r>
              <a:rPr lang="ru-RU" sz="1500" dirty="0" smtClean="0">
                <a:solidFill>
                  <a:srgbClr val="334286"/>
                </a:solidFill>
              </a:rPr>
              <a:t>раздела.</a:t>
            </a:r>
          </a:p>
          <a:p>
            <a:pPr lvl="0" algn="just">
              <a:spcAft>
                <a:spcPts val="600"/>
              </a:spcAft>
            </a:pPr>
            <a:r>
              <a:rPr lang="ru-RU" sz="1400" dirty="0" smtClean="0">
                <a:solidFill>
                  <a:srgbClr val="334286"/>
                </a:solidFill>
              </a:rPr>
              <a:t>   </a:t>
            </a:r>
            <a:r>
              <a:rPr lang="ru-RU" sz="1400" b="1" dirty="0" smtClean="0">
                <a:solidFill>
                  <a:srgbClr val="D0000A"/>
                </a:solidFill>
              </a:rPr>
              <a:t>Разделы </a:t>
            </a:r>
            <a:r>
              <a:rPr lang="ru-RU" sz="1400" b="1" dirty="0" smtClean="0">
                <a:solidFill>
                  <a:srgbClr val="D0000A"/>
                </a:solidFill>
              </a:rPr>
              <a:t>17 </a:t>
            </a:r>
            <a:r>
              <a:rPr lang="ru-RU" sz="1400" b="1" dirty="0">
                <a:solidFill>
                  <a:srgbClr val="D0000A"/>
                </a:solidFill>
              </a:rPr>
              <a:t>- 20 не заполняются</a:t>
            </a:r>
            <a:r>
              <a:rPr lang="ru-RU" sz="1400" b="1" dirty="0" smtClean="0">
                <a:solidFill>
                  <a:srgbClr val="D0000A"/>
                </a:solidFill>
              </a:rPr>
              <a:t>.</a:t>
            </a:r>
            <a:endParaRPr lang="ru-RU" sz="1400" b="1" dirty="0">
              <a:solidFill>
                <a:srgbClr val="D0000A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solidFill>
                  <a:srgbClr val="334286"/>
                </a:solidFill>
              </a:rPr>
              <a:t> </a:t>
            </a:r>
            <a:r>
              <a:rPr lang="ru-RU" sz="1500" dirty="0" smtClean="0">
                <a:solidFill>
                  <a:srgbClr val="334286"/>
                </a:solidFill>
              </a:rPr>
              <a:t>Раздел 21 обязателен к заполнению </a:t>
            </a:r>
            <a:r>
              <a:rPr lang="ru-RU" sz="1500" dirty="0" smtClean="0">
                <a:solidFill>
                  <a:srgbClr val="334286"/>
                </a:solidFill>
              </a:rPr>
              <a:t>при наличии обособленных подразделений. Юридическое лицо отражается 14-значным кодом «…350001».</a:t>
            </a:r>
            <a:endParaRPr lang="ru-RU" sz="1500" dirty="0" smtClean="0">
              <a:solidFill>
                <a:srgbClr val="334286"/>
              </a:solidFill>
            </a:endParaRPr>
          </a:p>
          <a:p>
            <a:pPr>
              <a:spcAft>
                <a:spcPts val="600"/>
              </a:spcAft>
            </a:pPr>
            <a:endParaRPr lang="ru-RU" sz="1300" dirty="0">
              <a:solidFill>
                <a:srgbClr val="334286"/>
              </a:solidFill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quarter" idx="11"/>
          </p:nvPr>
        </p:nvSpPr>
        <p:spPr>
          <a:xfrm>
            <a:off x="989056" y="1056356"/>
            <a:ext cx="4510332" cy="3373689"/>
          </a:xfrm>
        </p:spPr>
        <p:txBody>
          <a:bodyPr/>
          <a:lstStyle/>
          <a:p>
            <a:pPr algn="ctr"/>
            <a:r>
              <a:rPr lang="ru-RU" sz="3500" dirty="0" smtClean="0">
                <a:solidFill>
                  <a:srgbClr val="002060"/>
                </a:solidFill>
              </a:rPr>
              <a:t>Рекомендации </a:t>
            </a:r>
          </a:p>
          <a:p>
            <a:pPr algn="ctr"/>
            <a:r>
              <a:rPr lang="ru-RU" sz="3500" dirty="0" smtClean="0">
                <a:solidFill>
                  <a:srgbClr val="002060"/>
                </a:solidFill>
              </a:rPr>
              <a:t>к заполнению</a:t>
            </a:r>
            <a:endParaRPr lang="uk-UA" sz="35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79" y="3861441"/>
            <a:ext cx="1543333" cy="1484540"/>
          </a:xfrm>
          <a:prstGeom prst="rect">
            <a:avLst/>
          </a:prstGeom>
        </p:spPr>
      </p:pic>
      <p:pic>
        <p:nvPicPr>
          <p:cNvPr id="6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641" y="6026283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2700" y="6287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6" name="wind.wav"/>
          </p:stSnd>
        </p:sndAc>
      </p:transition>
    </mc:Choice>
    <mc:Fallback xmlns="">
      <p:transition advTm="33492">
        <p:cut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44" objId="6"/>
        <p14:pauseEvt time="2496" objId="6"/>
        <p14:seekEvt time="2496" objId="6" seek="37107"/>
        <p14:seekEvt time="2624" objId="6" seek="40586"/>
        <p14:resumeEvt time="2624" objId="6"/>
        <p14:stopEvt time="32224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15834"/>
            <a:ext cx="11324816" cy="338793"/>
          </a:xfrm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25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Промышленное производство</a:t>
            </a:r>
            <a:endParaRPr lang="ru-RU" sz="2400" spc="-25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633023"/>
              </p:ext>
            </p:extLst>
          </p:nvPr>
        </p:nvGraphicFramePr>
        <p:xfrm>
          <a:off x="293914" y="818805"/>
          <a:ext cx="11499768" cy="5902002"/>
        </p:xfrm>
        <a:graphic>
          <a:graphicData uri="http://schemas.openxmlformats.org/drawingml/2006/table">
            <a:tbl>
              <a:tblPr firstRow="1" firstCol="1" bandRow="1"/>
              <a:tblGrid>
                <a:gridCol w="5593833"/>
                <a:gridCol w="5905935"/>
              </a:tblGrid>
              <a:tr h="167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продуктовых инноваций</a:t>
                      </a:r>
                      <a:endParaRPr lang="ru-RU" sz="14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процессных инноваций</a:t>
                      </a:r>
                      <a:endParaRPr lang="ru-RU" sz="14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производства нового типа смартфона с камерой большого разрешения;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Задействование в черной металлургии карусельной печи, снижающей напряжение в подовой части печи;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производства нового типа холодильника с </a:t>
                      </a:r>
                      <a:r>
                        <a:rPr lang="en-US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Wi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Fi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модулем;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новой формы гарантийного обслуживания, пост гарантийного ремонта продукции;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производства напольных покрытий не выпускавшихся ранее;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новой модели трубонарезного станка и фрезерного центра, обеспечивающего повышение точности и скорости обработки, взамен устаревшей модели;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производства колбасных изделий с отсутствием синтетических </a:t>
                      </a:r>
                      <a:r>
                        <a:rPr lang="ru-RU" sz="1300" dirty="0" err="1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ароматизаторов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красителей, пищевых добавок;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системы ультразвукового контроля за дефектами, обеспечивающей снижение доли брака на финальной стадии производства;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производства новых марок чугуна для металлургии и машиностроения;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в производство новых методов обработки сырья, снижающих материальные или энергетические затраты на единицу продукции;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производства хлеба из нетрадиционного сырья (с использованием льняной или кукурузной муки);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новой технологии выплавки стали и прокатки, обеспечивающей низкую себестоимость и высокое качество продукции;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Замена существующих материалов материалами с улучшенными характеристиками (воздухопроницаемые такни, легкие, но прочные композиты, экологически безопасные пластмассы и т. д.);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этапа термической обработки на линии протяжного отжига, в результате которого улучшено качество, в том числе прочностные свойства, продукции;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производства молочных продуктов с пониженным содержанием жиров;</a:t>
                      </a:r>
                      <a:endParaRPr lang="ru-RU" sz="130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технологии </a:t>
                      </a:r>
                      <a:r>
                        <a:rPr lang="ru-RU" sz="1300" dirty="0" err="1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биорефайнинга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 деревообрабатывающей промышленности, в результате которой получаются новые виды конструкционных материалов;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9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Добавление новых функций: велосипедные фонари, которые можно заряжать через </a:t>
                      </a:r>
                      <a:r>
                        <a:rPr lang="en-US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USB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-порт, мусорные баки, которые сигнализируют, когда они заполнены, продукты, которые могут складываться для удобного хранения, новые приложения для смартфонов и т. д.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Старт использования при плавке чугуна и стали синтетического </a:t>
                      </a:r>
                      <a:r>
                        <a:rPr lang="ru-RU" sz="1300" dirty="0" err="1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легкоплавного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флюса, помогающего увеличить способность шлаков к рафинированию.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0785" y="119652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6" name="wind.wav"/>
          </p:stSnd>
        </p:sndAc>
      </p:transition>
    </mc:Choice>
    <mc:Fallback xmlns="">
      <p:transition advTm="33492">
        <p:cut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05" objId="5"/>
        <p14:pauseEvt time="3504" objId="5"/>
        <p14:seekEvt time="3504" objId="5" seek="102046"/>
        <p14:resumeEvt time="3587" objId="5"/>
        <p14:stopEvt time="43696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15834"/>
            <a:ext cx="11324816" cy="338793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Сфера услуг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093303"/>
              </p:ext>
            </p:extLst>
          </p:nvPr>
        </p:nvGraphicFramePr>
        <p:xfrm>
          <a:off x="381801" y="832457"/>
          <a:ext cx="11453445" cy="2068068"/>
        </p:xfrm>
        <a:graphic>
          <a:graphicData uri="http://schemas.openxmlformats.org/drawingml/2006/table">
            <a:tbl>
              <a:tblPr firstRow="1" firstCol="1" bandRow="1"/>
              <a:tblGrid>
                <a:gridCol w="5654621"/>
                <a:gridCol w="5798824"/>
              </a:tblGrid>
              <a:tr h="144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продуктовых инноваций</a:t>
                      </a:r>
                      <a:endParaRPr lang="ru-RU" sz="14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процессных инноваций</a:t>
                      </a:r>
                      <a:endParaRPr lang="ru-RU" sz="14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ранее не предоставляемых телекоммуникационных услуг (персональное ТВ дополнительные ТВ-пакеты, онлайн – кинотеатры и др.);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Изменение метода передачи услуги за счет увеличения скорости (переход на высокоскоростной интернет);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услуги по доставке клиента в назначенное место и время в дополнение к услугам по прокату автомобилей;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Введение услуги электронной записи (салон красоты, прием к врачу, бронирование в ресторане, отеле);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впервые интернет-услуги онлайн-оплаты;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Модернизация базовых станций сотовых операторов;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новой услуги «Электронный счет»;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Переход на новые радиорелейные линии;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устройств для безналичной оплаты покупок;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штрих-кодирование продукции;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6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программного обеспечения.</a:t>
                      </a:r>
                      <a:endParaRPr lang="ru-RU" sz="130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программного обеспечения по взаимодействию с клиентами.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 2"/>
          <p:cNvSpPr txBox="1">
            <a:spLocks/>
          </p:cNvSpPr>
          <p:nvPr/>
        </p:nvSpPr>
        <p:spPr>
          <a:xfrm>
            <a:off x="381801" y="3003616"/>
            <a:ext cx="11324816" cy="33879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Транспорт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455759"/>
              </p:ext>
            </p:extLst>
          </p:nvPr>
        </p:nvGraphicFramePr>
        <p:xfrm>
          <a:off x="381801" y="3611743"/>
          <a:ext cx="11453445" cy="2374464"/>
        </p:xfrm>
        <a:graphic>
          <a:graphicData uri="http://schemas.openxmlformats.org/drawingml/2006/table">
            <a:tbl>
              <a:tblPr firstRow="1" firstCol="1" bandRow="1"/>
              <a:tblGrid>
                <a:gridCol w="5654621"/>
                <a:gridCol w="5798824"/>
              </a:tblGrid>
              <a:tr h="167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продуктовых инноваций</a:t>
                      </a:r>
                      <a:endParaRPr lang="ru-RU" sz="14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процессных инноваций</a:t>
                      </a:r>
                      <a:endParaRPr lang="ru-RU" sz="14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Запуск комбинированных (контрейлерных) перевозок;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Применение новых типов контейнерных платформ, обеспечивающих высокую эффективность новых транспортных продуктов;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Оказание услуг по высокоскоростной доставке грузов/пассажиров, ранее не оказываемых;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Включение в автопарк транспортных средств, работающих на сжиженном природном газе, или электромобилей;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Реализации функций таможенного оформления грузов (весь комплект таможенных операций, а также необходимое грузовое обустройство – терминалы, стоянки, складское хозяйство, досмотровое и подъемно-транспортное оборудование) (в рамках создания </a:t>
                      </a:r>
                      <a:r>
                        <a:rPr lang="ru-RU" sz="1300" dirty="0" err="1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терминально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-логистических центров на территории РФ)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системы средств железнодорожной автоматики интервального регулирования движения поездов на перегоне на основе интегрального применения рельсовых цепей, спутниковой навигации, радиоканала передачи данных.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641" y="6026283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6" name="wind.wav"/>
          </p:stSnd>
        </p:sndAc>
      </p:transition>
    </mc:Choice>
    <mc:Fallback xmlns="">
      <p:transition advTm="33492">
        <p:cut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06" objId="7"/>
        <p14:pauseEvt time="2942" objId="7"/>
        <p14:seekEvt time="2942" objId="7" seek="113643"/>
        <p14:resumeEvt time="3085" objId="7"/>
        <p14:stopEvt time="35183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15834"/>
            <a:ext cx="11324816" cy="338793"/>
          </a:xfrm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25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Здравоохранение</a:t>
            </a:r>
            <a:endParaRPr lang="ru-RU" sz="2400" spc="-25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368253"/>
              </p:ext>
            </p:extLst>
          </p:nvPr>
        </p:nvGraphicFramePr>
        <p:xfrm>
          <a:off x="292221" y="754588"/>
          <a:ext cx="11688498" cy="2295906"/>
        </p:xfrm>
        <a:graphic>
          <a:graphicData uri="http://schemas.openxmlformats.org/drawingml/2006/table">
            <a:tbl>
              <a:tblPr firstRow="1" firstCol="1" bandRow="1"/>
              <a:tblGrid>
                <a:gridCol w="5770669"/>
                <a:gridCol w="5917829"/>
              </a:tblGrid>
              <a:tr h="167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продуктовых инноваций</a:t>
                      </a:r>
                      <a:endParaRPr lang="ru-RU" sz="14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процессных инноваций</a:t>
                      </a:r>
                      <a:endParaRPr lang="ru-RU" sz="14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новых пломбировочных материалов в стоматологии;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технологий 3</a:t>
                      </a:r>
                      <a:r>
                        <a:rPr lang="en-US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моделирования и /или виртуальной реальности для моделирования проведения операций (виртуальная операция);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новой услуги по диагностике пациента, например на диагностическом оборудовании МРТ;</a:t>
                      </a:r>
                      <a:endParaRPr lang="ru-RU" sz="130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Формирование единой базы данных историй болезней пациентов для совершенствования системы диагностики заболеваний и предиктивной аналитики с использованием методов искусственного интеллекта;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услуги здравоохранения в формате телемедицины;</a:t>
                      </a:r>
                      <a:endParaRPr lang="ru-RU" sz="130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системы автоматического распознавания речи для формирования протоколов и лечения;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при трансплантации искусственного выращенных тканей и органов.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записей к врачу в электронном виде.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Текст 2"/>
          <p:cNvSpPr txBox="1">
            <a:spLocks/>
          </p:cNvSpPr>
          <p:nvPr/>
        </p:nvSpPr>
        <p:spPr>
          <a:xfrm>
            <a:off x="371883" y="3050494"/>
            <a:ext cx="11324816" cy="33879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2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2400" spc="-25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893100"/>
              </p:ext>
            </p:extLst>
          </p:nvPr>
        </p:nvGraphicFramePr>
        <p:xfrm>
          <a:off x="292220" y="3553944"/>
          <a:ext cx="11688499" cy="2339825"/>
        </p:xfrm>
        <a:graphic>
          <a:graphicData uri="http://schemas.openxmlformats.org/drawingml/2006/table">
            <a:tbl>
              <a:tblPr firstRow="1" firstCol="1" bandRow="1"/>
              <a:tblGrid>
                <a:gridCol w="5696233"/>
                <a:gridCol w="5992266"/>
              </a:tblGrid>
              <a:tr h="224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продуктовых инноваций</a:t>
                      </a:r>
                      <a:endParaRPr lang="ru-RU" sz="11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процессных инноваций</a:t>
                      </a:r>
                      <a:endParaRPr lang="ru-RU" sz="11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Выращивание новых сортов сельскохозяйственных культур, отличающихся повышенной зимостойкостью взамен или в дополнение ранее выращиваемых сортов;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Задействование в производстве сеялок, распределяющих семена в грядке на расстоянии, необходимом для конкретной культуры, что позволяет максимально эффективно использовать семена и землю;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Начало выращивания экологически чистой продукции;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систем автоматизированной ирригации почв в зависимости от уровня влажности;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Разведение сельскохозяйственных животных повышенной продуктивности;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Применение новых биологических методов защиты растений от вредителей и болезней;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Выведение новых пород животных;</a:t>
                      </a:r>
                      <a:endParaRPr lang="ru-RU" sz="130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системы капельного орошения;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Начало разведения племенного скота.</a:t>
                      </a:r>
                      <a:endParaRPr lang="ru-RU" sz="130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Внедрение распределителя минеральных удобрений, ранее не используемого.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641" y="6026283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6" name="wind.wav"/>
          </p:stSnd>
        </p:sndAc>
      </p:transition>
    </mc:Choice>
    <mc:Fallback xmlns="">
      <p:transition advTm="33492">
        <p:cut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20" objId="8"/>
        <p14:pauseEvt time="2070" objId="8"/>
        <p14:seekEvt time="2070" objId="8" seek="105525"/>
        <p14:resumeEvt time="2199" objId="8"/>
        <p14:stopEvt time="35868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15834"/>
            <a:ext cx="11324816" cy="338793"/>
          </a:xfrm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25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Строительство</a:t>
            </a:r>
            <a:endParaRPr lang="ru-RU" sz="2400" spc="-25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329108"/>
              </p:ext>
            </p:extLst>
          </p:nvPr>
        </p:nvGraphicFramePr>
        <p:xfrm>
          <a:off x="1735281" y="1018308"/>
          <a:ext cx="8239992" cy="2319605"/>
        </p:xfrm>
        <a:graphic>
          <a:graphicData uri="http://schemas.openxmlformats.org/drawingml/2006/table">
            <a:tbl>
              <a:tblPr firstRow="1" firstCol="1" bandRow="1"/>
              <a:tblGrid>
                <a:gridCol w="8239992"/>
              </a:tblGrid>
              <a:tr h="280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Примеры продуктовых инноваций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3</a:t>
                      </a:r>
                      <a:r>
                        <a:rPr lang="en-US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панелей, сип-панелей; сэндвич-панелей взамен традиционных материалов;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строительных материалов с улучшенными характеристиками (</a:t>
                      </a:r>
                      <a:r>
                        <a:rPr lang="ru-RU" sz="1300" dirty="0" err="1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полистиролбетон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газобетон, гидроизоляционные мембраны, антикоррозийные составы и т. д.), позволяющих выполнять работы в небольшие сроки, улучшить тепло- и гидроизоляционные характеристики зданий;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новых материалов в строительстве (например, углеродные </a:t>
                      </a:r>
                      <a:r>
                        <a:rPr lang="ru-RU" sz="1300" dirty="0" err="1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нанопорошки</a:t>
                      </a: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), принципиально улучшающих качество;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33428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Строительство зданий и сооружений с новыми/улучшенными теплоизоляционными характеристиками.</a:t>
                      </a:r>
                      <a:endParaRPr lang="ru-RU" sz="1300" dirty="0">
                        <a:solidFill>
                          <a:srgbClr val="33428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79" y="3861441"/>
            <a:ext cx="1543333" cy="1484540"/>
          </a:xfrm>
          <a:prstGeom prst="rect">
            <a:avLst/>
          </a:prstGeom>
        </p:spPr>
      </p:pic>
      <p:pic>
        <p:nvPicPr>
          <p:cNvPr id="8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641" y="6026283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92">
        <p:cut/>
        <p:sndAc>
          <p:stSnd>
            <p:snd r:embed="rId7" name="wind.wav"/>
          </p:stSnd>
        </p:sndAc>
      </p:transition>
    </mc:Choice>
    <mc:Fallback xmlns="">
      <p:transition advTm="33492">
        <p:cut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7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7" objId="8"/>
        <p14:pauseEvt time="2134" objId="8"/>
        <p14:seekEvt time="2134" objId="8" seek="187858"/>
        <p14:resumeEvt time="2279" objId="8"/>
        <p14:pauseEvt time="6687" objId="8"/>
        <p14:seekEvt time="6687" objId="8" seek="185539"/>
        <p14:seekEvt time="6888" objId="8" seek="182060"/>
        <p14:seekEvt time="6921" objId="8" seek="180901"/>
        <p14:seekEvt time="6921" objId="8" seek="179741"/>
        <p14:seekEvt time="6955" objId="8" seek="178581"/>
        <p14:seekEvt time="6975" objId="8" seek="177422"/>
        <p14:seekEvt time="7096" objId="8" seek="177422"/>
        <p14:resumeEvt time="7262" objId="8"/>
        <p14:pauseEvt time="27071" objId="8"/>
        <p14:seekEvt time="27071" objId="8" seek="197187"/>
        <p14:resumeEvt time="27071" objId="8"/>
        <p14:stopEvt time="28776" objId="8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5488</TotalTime>
  <Words>1138</Words>
  <Application>Microsoft Office PowerPoint</Application>
  <PresentationFormat>Широкий екран</PresentationFormat>
  <Paragraphs>140</Paragraphs>
  <Slides>9</Slides>
  <Notes>1</Notes>
  <HiddenSlides>0</HiddenSlides>
  <MMClips>18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Бабенко Наталья Валерьяновна</cp:lastModifiedBy>
  <cp:revision>222</cp:revision>
  <cp:lastPrinted>2023-02-14T12:36:35Z</cp:lastPrinted>
  <dcterms:created xsi:type="dcterms:W3CDTF">2020-03-31T09:31:17Z</dcterms:created>
  <dcterms:modified xsi:type="dcterms:W3CDTF">2024-02-29T07:53:04Z</dcterms:modified>
</cp:coreProperties>
</file>